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2" r:id="rId14"/>
    <p:sldId id="271"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11.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5.m4a"/><Relationship Id="rId7" Type="http://schemas.openxmlformats.org/officeDocument/2006/relationships/image" Target="../media/image6.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Vincent Valente</a:t>
            </a:r>
            <a:endParaRPr sz="1850" i="1" dirty="0"/>
          </a:p>
          <a:p>
            <a:pPr marL="0" lvl="0" indent="0" algn="l" rtl="0">
              <a:lnSpc>
                <a:spcPct val="70000"/>
              </a:lnSpc>
              <a:spcBef>
                <a:spcPts val="1000"/>
              </a:spcBef>
              <a:spcAft>
                <a:spcPts val="0"/>
              </a:spcAft>
              <a:buSzPts val="1850"/>
              <a:buNone/>
            </a:pPr>
            <a:r>
              <a:rPr lang="en-US" i="1" dirty="0"/>
              <a:t>Green Pace Developer: Security Policy Template</a:t>
            </a: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7" name="Audio 16">
            <a:hlinkClick r:id="" action="ppaction://media"/>
            <a:extLst>
              <a:ext uri="{FF2B5EF4-FFF2-40B4-BE49-F238E27FC236}">
                <a16:creationId xmlns:a16="http://schemas.microsoft.com/office/drawing/2014/main" id="{CC79C51A-470F-5A50-E890-C20FD6C6ED5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825"/>
    </mc:Choice>
    <mc:Fallback>
      <p:transition spd="slow" advTm="24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E242B4-6B00-3168-808A-B0415160AC82}"/>
              </a:ext>
            </a:extLst>
          </p:cNvPr>
          <p:cNvSpPr>
            <a:spLocks noGrp="1"/>
          </p:cNvSpPr>
          <p:nvPr>
            <p:ph type="body" idx="1"/>
          </p:nvPr>
        </p:nvSpPr>
        <p:spPr/>
        <p:txBody>
          <a:bodyPr/>
          <a:lstStyle/>
          <a:p>
            <a:pPr marL="114300" indent="0">
              <a:buNone/>
            </a:pPr>
            <a:r>
              <a:rPr lang="en-US" dirty="0" err="1"/>
              <a:t>IndexOutOfRangeTest</a:t>
            </a:r>
            <a:r>
              <a:rPr lang="en-US" dirty="0"/>
              <a:t> : Coding Standard 1 (Strong Type Checking - STD-001-DTP)</a:t>
            </a:r>
          </a:p>
          <a:p>
            <a:pPr marL="114300" indent="0">
              <a:buNone/>
            </a:pPr>
            <a:r>
              <a:rPr lang="en-US" dirty="0"/>
              <a:t>This test asserts that the at function throws an std::</a:t>
            </a:r>
            <a:r>
              <a:rPr lang="en-US" dirty="0" err="1"/>
              <a:t>out_of_range</a:t>
            </a:r>
            <a:r>
              <a:rPr lang="en-US" dirty="0"/>
              <a:t> exception when an out-of-bounds index is used, adhering to strong type checking principles. It prevents undefined behavior by ensuring that the program fails fast when a boundary is crossed, which is fundamental for security and stability.</a:t>
            </a:r>
          </a:p>
        </p:txBody>
      </p:sp>
      <p:sp>
        <p:nvSpPr>
          <p:cNvPr id="5" name="Google Shape;195;g9504e29505_0_0">
            <a:extLst>
              <a:ext uri="{FF2B5EF4-FFF2-40B4-BE49-F238E27FC236}">
                <a16:creationId xmlns:a16="http://schemas.microsoft.com/office/drawing/2014/main" id="{B4BAF558-B716-9D35-4545-30A94A083463}"/>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 3</a:t>
            </a:r>
            <a:endParaRPr dirty="0"/>
          </a:p>
        </p:txBody>
      </p:sp>
      <p:pic>
        <p:nvPicPr>
          <p:cNvPr id="7" name="Picture 6">
            <a:extLst>
              <a:ext uri="{FF2B5EF4-FFF2-40B4-BE49-F238E27FC236}">
                <a16:creationId xmlns:a16="http://schemas.microsoft.com/office/drawing/2014/main" id="{D99116C7-C4CE-6527-B635-D778AAA8F4F6}"/>
              </a:ext>
            </a:extLst>
          </p:cNvPr>
          <p:cNvPicPr>
            <a:picLocks noChangeAspect="1"/>
          </p:cNvPicPr>
          <p:nvPr/>
        </p:nvPicPr>
        <p:blipFill>
          <a:blip r:embed="rId4"/>
          <a:stretch>
            <a:fillRect/>
          </a:stretch>
        </p:blipFill>
        <p:spPr>
          <a:xfrm>
            <a:off x="2099232" y="4719637"/>
            <a:ext cx="7993536" cy="1223963"/>
          </a:xfrm>
          <a:prstGeom prst="rect">
            <a:avLst/>
          </a:prstGeom>
        </p:spPr>
      </p:pic>
      <p:pic>
        <p:nvPicPr>
          <p:cNvPr id="4" name="Audio 3">
            <a:hlinkClick r:id="" action="ppaction://media"/>
            <a:extLst>
              <a:ext uri="{FF2B5EF4-FFF2-40B4-BE49-F238E27FC236}">
                <a16:creationId xmlns:a16="http://schemas.microsoft.com/office/drawing/2014/main" id="{FE7466BB-2B0A-052C-AC5C-F834C843DFD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08428573"/>
      </p:ext>
    </p:extLst>
  </p:cSld>
  <p:clrMapOvr>
    <a:masterClrMapping/>
  </p:clrMapOvr>
  <mc:AlternateContent xmlns:mc="http://schemas.openxmlformats.org/markup-compatibility/2006">
    <mc:Choice xmlns:p14="http://schemas.microsoft.com/office/powerpoint/2010/main" Requires="p14">
      <p:transition spd="slow" p14:dur="2000" advTm="23770"/>
    </mc:Choice>
    <mc:Fallback>
      <p:transition spd="slow" advTm="23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ED83F0-A768-8FD1-C0B6-1C8F4F80B72F}"/>
              </a:ext>
            </a:extLst>
          </p:cNvPr>
          <p:cNvSpPr>
            <a:spLocks noGrp="1"/>
          </p:cNvSpPr>
          <p:nvPr>
            <p:ph type="body" idx="1"/>
          </p:nvPr>
        </p:nvSpPr>
        <p:spPr>
          <a:xfrm>
            <a:off x="685800" y="1737360"/>
            <a:ext cx="10820400" cy="4024125"/>
          </a:xfrm>
        </p:spPr>
        <p:txBody>
          <a:bodyPr/>
          <a:lstStyle/>
          <a:p>
            <a:pPr marL="114300" indent="0">
              <a:buNone/>
            </a:pPr>
            <a:r>
              <a:rPr lang="en-US" dirty="0" err="1"/>
              <a:t>ReserveIncreaseCapacityNotSizeTest</a:t>
            </a:r>
            <a:r>
              <a:rPr lang="en-US" dirty="0"/>
              <a:t> : Coding Standard 5 (Secure Memory Management - STD-005-MPR)</a:t>
            </a:r>
          </a:p>
          <a:p>
            <a:pPr marL="114300" indent="0">
              <a:buNone/>
            </a:pPr>
            <a:r>
              <a:rPr lang="en-US" dirty="0"/>
              <a:t>This test confirms that reserve alters the capacity of the collection without affecting the current size, which is a key aspect of memory management. It ensures that memory is allocated efficiently, and no uninitialized or excess memory is exposed, thus aligning with secure memory management practices and preventing issues like buffer overflows.</a:t>
            </a:r>
          </a:p>
        </p:txBody>
      </p:sp>
      <p:sp>
        <p:nvSpPr>
          <p:cNvPr id="5" name="Google Shape;195;g9504e29505_0_0">
            <a:extLst>
              <a:ext uri="{FF2B5EF4-FFF2-40B4-BE49-F238E27FC236}">
                <a16:creationId xmlns:a16="http://schemas.microsoft.com/office/drawing/2014/main" id="{72C5EB36-FBE9-8B70-19A6-AAE73212713A}"/>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 4</a:t>
            </a:r>
            <a:endParaRPr dirty="0"/>
          </a:p>
        </p:txBody>
      </p:sp>
      <p:pic>
        <p:nvPicPr>
          <p:cNvPr id="7" name="Picture 6">
            <a:extLst>
              <a:ext uri="{FF2B5EF4-FFF2-40B4-BE49-F238E27FC236}">
                <a16:creationId xmlns:a16="http://schemas.microsoft.com/office/drawing/2014/main" id="{BDF759C1-0CAB-2C4C-F254-891EECC96EA0}"/>
              </a:ext>
            </a:extLst>
          </p:cNvPr>
          <p:cNvPicPr>
            <a:picLocks noChangeAspect="1"/>
          </p:cNvPicPr>
          <p:nvPr/>
        </p:nvPicPr>
        <p:blipFill>
          <a:blip r:embed="rId4"/>
          <a:stretch>
            <a:fillRect/>
          </a:stretch>
        </p:blipFill>
        <p:spPr>
          <a:xfrm>
            <a:off x="2628900" y="4332734"/>
            <a:ext cx="6629400" cy="2104571"/>
          </a:xfrm>
          <a:prstGeom prst="rect">
            <a:avLst/>
          </a:prstGeom>
        </p:spPr>
      </p:pic>
      <p:pic>
        <p:nvPicPr>
          <p:cNvPr id="4" name="Audio 3">
            <a:hlinkClick r:id="" action="ppaction://media"/>
            <a:extLst>
              <a:ext uri="{FF2B5EF4-FFF2-40B4-BE49-F238E27FC236}">
                <a16:creationId xmlns:a16="http://schemas.microsoft.com/office/drawing/2014/main" id="{71EA21DC-6DC7-C4E9-AF9C-16C1FD32BBC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4529549"/>
      </p:ext>
    </p:extLst>
  </p:cSld>
  <p:clrMapOvr>
    <a:masterClrMapping/>
  </p:clrMapOvr>
  <mc:AlternateContent xmlns:mc="http://schemas.openxmlformats.org/markup-compatibility/2006">
    <mc:Choice xmlns:p14="http://schemas.microsoft.com/office/powerpoint/2010/main" Requires="p14">
      <p:transition spd="slow" p14:dur="2000" advTm="32938"/>
    </mc:Choice>
    <mc:Fallback>
      <p:transition spd="slow" advTm="32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35798"/>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09002"/>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9449CD91-3AC4-E6F2-5ABB-726A40015D46}"/>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205"/>
    </mc:Choice>
    <mc:Fallback>
      <p:transition spd="slow" advTm="30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Automation can be created upon Build, by automating manual processes such as compilation and static code checking into a CI/CD pipeline</a:t>
            </a:r>
          </a:p>
          <a:p>
            <a:pPr marL="685800" lvl="1" indent="-228600" algn="l" rtl="0">
              <a:lnSpc>
                <a:spcPct val="90000"/>
              </a:lnSpc>
              <a:spcBef>
                <a:spcPts val="0"/>
              </a:spcBef>
              <a:spcAft>
                <a:spcPts val="0"/>
              </a:spcAft>
              <a:buClr>
                <a:schemeClr val="lt1"/>
              </a:buClr>
              <a:buSzPts val="2000"/>
              <a:buChar char="•"/>
            </a:pPr>
            <a:endParaRPr lang="en-US" sz="1600" dirty="0"/>
          </a:p>
          <a:p>
            <a:pPr marL="685800" lvl="1" indent="-228600" algn="l" rtl="0">
              <a:lnSpc>
                <a:spcPct val="90000"/>
              </a:lnSpc>
              <a:spcBef>
                <a:spcPts val="0"/>
              </a:spcBef>
              <a:spcAft>
                <a:spcPts val="0"/>
              </a:spcAft>
              <a:buClr>
                <a:schemeClr val="lt1"/>
              </a:buClr>
              <a:buSzPts val="2000"/>
              <a:buChar char="•"/>
            </a:pPr>
            <a:r>
              <a:rPr lang="en-US" dirty="0"/>
              <a:t>Verify and test in SecOps by automating virtualized container deployment</a:t>
            </a:r>
          </a:p>
          <a:p>
            <a:pPr marL="685800" lvl="1" indent="-228600" algn="l" rtl="0">
              <a:lnSpc>
                <a:spcPct val="90000"/>
              </a:lnSpc>
              <a:spcBef>
                <a:spcPts val="0"/>
              </a:spcBef>
              <a:spcAft>
                <a:spcPts val="0"/>
              </a:spcAft>
              <a:buClr>
                <a:schemeClr val="lt1"/>
              </a:buClr>
              <a:buSzPts val="2000"/>
              <a:buChar char="•"/>
            </a:pPr>
            <a:endParaRPr lang="en-US" dirty="0"/>
          </a:p>
          <a:p>
            <a:pPr marL="685800" lvl="1" indent="-228600" algn="l" rtl="0">
              <a:lnSpc>
                <a:spcPct val="90000"/>
              </a:lnSpc>
              <a:spcBef>
                <a:spcPts val="0"/>
              </a:spcBef>
              <a:spcAft>
                <a:spcPts val="0"/>
              </a:spcAft>
              <a:buClr>
                <a:schemeClr val="lt1"/>
              </a:buClr>
              <a:buSzPts val="2000"/>
              <a:buChar char="•"/>
            </a:pPr>
            <a:r>
              <a:rPr lang="en-US" dirty="0"/>
              <a:t>Monitor and detection</a:t>
            </a:r>
          </a:p>
          <a:p>
            <a:pPr marL="685800" lvl="1" indent="-228600" algn="l" rtl="0">
              <a:lnSpc>
                <a:spcPct val="90000"/>
              </a:lnSpc>
              <a:spcBef>
                <a:spcPts val="0"/>
              </a:spcBef>
              <a:spcAft>
                <a:spcPts val="0"/>
              </a:spcAft>
              <a:buClr>
                <a:schemeClr val="lt1"/>
              </a:buClr>
              <a:buSzPts val="2000"/>
              <a:buChar char="•"/>
            </a:pPr>
            <a:endParaRPr lang="en-US" dirty="0"/>
          </a:p>
          <a:p>
            <a:pPr marL="685800" lvl="1" indent="-228600" algn="l" rtl="0">
              <a:lnSpc>
                <a:spcPct val="90000"/>
              </a:lnSpc>
              <a:spcBef>
                <a:spcPts val="0"/>
              </a:spcBef>
              <a:spcAft>
                <a:spcPts val="0"/>
              </a:spcAft>
              <a:buClr>
                <a:schemeClr val="lt1"/>
              </a:buClr>
              <a:buSzPts val="2000"/>
              <a:buChar char="•"/>
            </a:pPr>
            <a:r>
              <a:rPr lang="en-US" dirty="0"/>
              <a:t>Implement automated security test and regression tests in QA</a:t>
            </a:r>
          </a:p>
          <a:p>
            <a:pPr marL="685800" lvl="1" indent="-228600" algn="l" rtl="0">
              <a:lnSpc>
                <a:spcPct val="90000"/>
              </a:lnSpc>
              <a:spcBef>
                <a:spcPts val="0"/>
              </a:spcBef>
              <a:spcAft>
                <a:spcPts val="0"/>
              </a:spcAft>
              <a:buClr>
                <a:schemeClr val="lt1"/>
              </a:buClr>
              <a:buSzPts val="2000"/>
              <a:buChar char="•"/>
            </a:pPr>
            <a:endParaRPr lang="en-US" dirty="0"/>
          </a:p>
          <a:p>
            <a:pPr marL="685800" lvl="1" indent="-228600" algn="l" rtl="0">
              <a:lnSpc>
                <a:spcPct val="90000"/>
              </a:lnSpc>
              <a:spcBef>
                <a:spcPts val="0"/>
              </a:spcBef>
              <a:spcAft>
                <a:spcPts val="0"/>
              </a:spcAft>
              <a:buClr>
                <a:schemeClr val="lt1"/>
              </a:buClr>
              <a:buSzPts val="2000"/>
              <a:buChar char="•"/>
            </a:pPr>
            <a:r>
              <a:rPr lang="en-US" dirty="0"/>
              <a:t>OWASP Dependency-Check</a:t>
            </a:r>
          </a:p>
          <a:p>
            <a:pPr marL="685800" lvl="1" indent="-228600" algn="l" rtl="0">
              <a:lnSpc>
                <a:spcPct val="90000"/>
              </a:lnSpc>
              <a:spcBef>
                <a:spcPts val="0"/>
              </a:spcBef>
              <a:spcAft>
                <a:spcPts val="0"/>
              </a:spcAft>
              <a:buClr>
                <a:schemeClr val="lt1"/>
              </a:buClr>
              <a:buSzPts val="2000"/>
              <a:buChar char="•"/>
            </a:pPr>
            <a:endParaRPr lang="en-US" dirty="0"/>
          </a:p>
          <a:p>
            <a:pPr marL="685800" lvl="1" indent="-228600" algn="l" rtl="0">
              <a:lnSpc>
                <a:spcPct val="90000"/>
              </a:lnSpc>
              <a:spcBef>
                <a:spcPts val="0"/>
              </a:spcBef>
              <a:spcAft>
                <a:spcPts val="0"/>
              </a:spcAft>
              <a:buClr>
                <a:schemeClr val="lt1"/>
              </a:buClr>
              <a:buSzPts val="2000"/>
              <a:buChar char="•"/>
            </a:pPr>
            <a:r>
              <a:rPr lang="en-US" dirty="0"/>
              <a:t>Notable Tools: </a:t>
            </a:r>
            <a:r>
              <a:rPr lang="en-US" dirty="0" err="1"/>
              <a:t>ClingTidy</a:t>
            </a:r>
            <a:r>
              <a:rPr lang="en-US" dirty="0"/>
              <a:t>, </a:t>
            </a:r>
            <a:r>
              <a:rPr lang="en-US" dirty="0" err="1"/>
              <a:t>Cppchecker</a:t>
            </a:r>
            <a:r>
              <a:rPr lang="en-US" dirty="0"/>
              <a:t>, </a:t>
            </a:r>
            <a:r>
              <a:rPr lang="en-US" dirty="0" err="1"/>
              <a:t>Parasoft</a:t>
            </a:r>
            <a:r>
              <a:rPr lang="en-US" dirty="0"/>
              <a:t>, Coverity, Jenkins, Gitlab, Docker</a:t>
            </a:r>
            <a:endParaRPr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DF736E0-BB85-0E4D-78BD-4D5BB9390DD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099"/>
    </mc:Choice>
    <mc:Fallback>
      <p:transition spd="slow" advTm="27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The Systems Sciences Institute at IBM reported that is cost about 6x more to fix a bug found during implementation than to fix one identified during design.</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According to IBM, the cost to fix bugs found during the testing phase could be 15x more than the cost of fixing those found during design.</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By documenting the possible or known threats we can address them, then prioritize mitigating them. </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27425959-AF98-1A4E-B215-88702DB1952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316"/>
    </mc:Choice>
    <mc:Fallback>
      <p:transition spd="slow" advTm="27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Elaborate on presenting </a:t>
            </a:r>
            <a:r>
              <a:rPr lang="en-US" dirty="0" err="1"/>
              <a:t>metiods</a:t>
            </a:r>
            <a:r>
              <a:rPr lang="en-US" dirty="0"/>
              <a:t> and how they can identify and mitigate cyber-security risks in malware and APIs that are used everyday.</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Expand on Cloud Security and approaches of the defense in depth at each layer for security.</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Security layers include Critical Assets + Data, App Security, Endpoint Security, Host Security, Network Security, Perimeter Security, Cloud Security and Physical Security. </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37DBE7A3-6C85-749B-0602-A9FE9BED300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922"/>
    </mc:Choice>
    <mc:Fallback>
      <p:transition spd="slow" advTm="25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1800" dirty="0"/>
              <a:t>Adopt a set of tools and mechanisms for Cloud Security</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sz="1800" dirty="0"/>
              <a:t>Identify a set of optimal security controls for network and host security.</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sz="1800" dirty="0"/>
              <a:t>Read latest forums and journals on security in the field.</a:t>
            </a:r>
          </a:p>
          <a:p>
            <a:pPr marL="228600" lvl="0" indent="-228600" algn="l" rtl="0">
              <a:lnSpc>
                <a:spcPct val="90000"/>
              </a:lnSpc>
              <a:spcBef>
                <a:spcPts val="0"/>
              </a:spcBef>
              <a:spcAft>
                <a:spcPts val="0"/>
              </a:spcAft>
              <a:buClr>
                <a:schemeClr val="lt1"/>
              </a:buClr>
              <a:buSzPts val="2200"/>
              <a:buChar char="•"/>
            </a:pP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91631B2-BC13-87A1-99B3-91F2F0FB3CD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940"/>
    </mc:Choice>
    <mc:Fallback>
      <p:transition spd="slow" advTm="18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dirty="0">
                <a:effectLst/>
              </a:rPr>
              <a:t>https://wiki.sei.cmu.edu/confluence/plugins/viewsource/viewpagesrc.action?pageId=88042842 </a:t>
            </a:r>
          </a:p>
          <a:p>
            <a:endParaRPr lang="en-US" dirty="0"/>
          </a:p>
          <a:p>
            <a:r>
              <a:rPr lang="en-US" dirty="0" err="1">
                <a:effectLst/>
              </a:rPr>
              <a:t>Cser</a:t>
            </a:r>
            <a:r>
              <a:rPr lang="en-US" dirty="0">
                <a:effectLst/>
              </a:rPr>
              <a:t>, T. (2023, February 13). </a:t>
            </a:r>
            <a:r>
              <a:rPr lang="en-US" i="1" dirty="0">
                <a:effectLst/>
              </a:rPr>
              <a:t>The cost of finding bugs later in the SDLC</a:t>
            </a:r>
            <a:r>
              <a:rPr lang="en-US" dirty="0">
                <a:effectLst/>
              </a:rPr>
              <a:t>. AI Test Automation with Machine Learning. https://www.functionize.com/blog/the-cost-of-finding-bugs-later-in-the-sdlc </a:t>
            </a:r>
          </a:p>
          <a:p>
            <a:endParaRPr lang="en-US" dirty="0">
              <a:effectLst/>
            </a:endParaRPr>
          </a:p>
          <a:p>
            <a:r>
              <a:rPr lang="en-US" dirty="0">
                <a:effectLst/>
              </a:rPr>
              <a:t>Secure coding in C and C++. (n.d.-b). https://insights.sei.cmu.edu/documents/1312/2005_009_001_52710.pdf </a:t>
            </a:r>
          </a:p>
          <a:p>
            <a:endParaRPr lang="en-US" dirty="0"/>
          </a:p>
          <a:p>
            <a:endParaRPr lang="en-US" dirty="0">
              <a:effectLst/>
            </a:endParaRP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9BF796E5-0CD9-08AA-BE04-455850BC6E2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649"/>
    </mc:Choice>
    <mc:Fallback>
      <p:transition spd="slow" advTm="13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1842135"/>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sz="1800" dirty="0"/>
              <a:t>Implement core security principles, C/C++ coding standards.</a:t>
            </a:r>
          </a:p>
          <a:p>
            <a:pPr marL="685800" lvl="0" indent="0" algn="l" rtl="0">
              <a:lnSpc>
                <a:spcPct val="90000"/>
              </a:lnSpc>
              <a:spcBef>
                <a:spcPts val="0"/>
              </a:spcBef>
              <a:spcAft>
                <a:spcPts val="0"/>
              </a:spcAft>
              <a:buSzPts val="1800"/>
              <a:buNone/>
            </a:pPr>
            <a:r>
              <a:rPr lang="en-US" sz="1800" dirty="0"/>
              <a:t>AAA standards, and data encryption standards. Mitigate or halt threats across multiple attack surfaces. Ensure the safety of our customers and integrity of our data (Defense In Depth).</a:t>
            </a:r>
            <a:endParaRPr sz="18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4119C159-EB20-6C60-5181-7850098361E4}"/>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2767"/>
    </mc:Choice>
    <mc:Fallback>
      <p:transition spd="slow" advTm="52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10 CPP Standards, Organized by severity, priority.</a:t>
            </a:r>
            <a:endParaRPr dirty="0"/>
          </a:p>
        </p:txBody>
      </p:sp>
      <p:graphicFrame>
        <p:nvGraphicFramePr>
          <p:cNvPr id="161" name="Google Shape;161;p4" descr="Alt text required"/>
          <p:cNvGraphicFramePr/>
          <p:nvPr>
            <p:extLst>
              <p:ext uri="{D42A27DB-BD31-4B8C-83A1-F6EECF244321}">
                <p14:modId xmlns:p14="http://schemas.microsoft.com/office/powerpoint/2010/main" val="463782370"/>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lang="en-US" sz="900" u="none" strike="noStrike" cap="none" dirty="0">
                        <a:solidFill>
                          <a:srgbClr val="FFF2CC"/>
                        </a:solidFill>
                      </a:endParaRP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STD-004-SQL, STD-005-MPR, STD-009-SFO, STD-010-SCP</a:t>
                      </a:r>
                      <a:endParaRPr lang="en-US" sz="36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STD-003-STR</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STD-006-AST, STD-007-EXC</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STD-008-SCP, STD-001-DTP, STD-002-DVL</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E77E723E-AABB-C7C6-7361-F42E80BF623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357"/>
    </mc:Choice>
    <mc:Fallback>
      <p:transition spd="slow" advTm="36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1946496"/>
            <a:ext cx="7534748" cy="4065005"/>
          </a:xfrm>
          <a:prstGeom prst="rect">
            <a:avLst/>
          </a:prstGeom>
          <a:noFill/>
          <a:ln>
            <a:noFill/>
          </a:ln>
        </p:spPr>
        <p:txBody>
          <a:bodyPr spcFirstLastPara="1" wrap="square" lIns="91425" tIns="45700" rIns="91425" bIns="45700" anchor="t" anchorCtr="0">
            <a:normAutofit fontScale="55000" lnSpcReduction="20000"/>
          </a:bodyPr>
          <a:lstStyle/>
          <a:p>
            <a:pPr marL="228600" lvl="0" indent="-228600" algn="l" rtl="0">
              <a:lnSpc>
                <a:spcPct val="90000"/>
              </a:lnSpc>
              <a:spcBef>
                <a:spcPts val="0"/>
              </a:spcBef>
              <a:spcAft>
                <a:spcPts val="0"/>
              </a:spcAft>
              <a:buClr>
                <a:schemeClr val="lt1"/>
              </a:buClr>
              <a:buSzPts val="2200"/>
              <a:buChar char="•"/>
            </a:pPr>
            <a:r>
              <a:rPr lang="en-US" dirty="0"/>
              <a:t>Validate Input Data (Principle 1)</a:t>
            </a:r>
          </a:p>
          <a:p>
            <a:pPr marL="0" lvl="0" indent="0" algn="l" rtl="0">
              <a:lnSpc>
                <a:spcPct val="90000"/>
              </a:lnSpc>
              <a:spcBef>
                <a:spcPts val="0"/>
              </a:spcBef>
              <a:spcAft>
                <a:spcPts val="0"/>
              </a:spcAft>
              <a:buClr>
                <a:schemeClr val="lt1"/>
              </a:buClr>
              <a:buSzPts val="2200"/>
              <a:buNone/>
            </a:pPr>
            <a:r>
              <a:rPr lang="en-US" dirty="0"/>
              <a:t>     - Applies to Coding Standards: STD-001-DTP, STD-002-DVL, STD-003-STR, STD-004-SQL</a:t>
            </a:r>
          </a:p>
          <a:p>
            <a:pPr marL="0" lvl="0" indent="0" algn="l" rtl="0">
              <a:lnSpc>
                <a:spcPct val="90000"/>
              </a:lnSpc>
              <a:spcBef>
                <a:spcPts val="0"/>
              </a:spcBef>
              <a:spcAft>
                <a:spcPts val="0"/>
              </a:spcAft>
              <a:buClr>
                <a:schemeClr val="lt1"/>
              </a:buClr>
              <a:buSzPts val="2200"/>
              <a:buNone/>
            </a:pPr>
            <a:endParaRPr lang="en-US" dirty="0"/>
          </a:p>
          <a:p>
            <a:pPr marL="228600" lvl="0" indent="-228600" algn="l" rtl="0">
              <a:lnSpc>
                <a:spcPct val="90000"/>
              </a:lnSpc>
              <a:spcBef>
                <a:spcPts val="0"/>
              </a:spcBef>
              <a:spcAft>
                <a:spcPts val="0"/>
              </a:spcAft>
              <a:buClr>
                <a:schemeClr val="lt1"/>
              </a:buClr>
              <a:buSzPts val="2200"/>
              <a:buChar char="•"/>
            </a:pPr>
            <a:r>
              <a:rPr lang="en-US" dirty="0"/>
              <a:t>Heed Compiler Warnings (Principle 2)</a:t>
            </a:r>
          </a:p>
          <a:p>
            <a:pPr marL="0" lvl="0" indent="0" algn="l" rtl="0">
              <a:lnSpc>
                <a:spcPct val="90000"/>
              </a:lnSpc>
              <a:spcBef>
                <a:spcPts val="0"/>
              </a:spcBef>
              <a:spcAft>
                <a:spcPts val="0"/>
              </a:spcAft>
              <a:buClr>
                <a:schemeClr val="lt1"/>
              </a:buClr>
              <a:buSzPts val="2200"/>
              <a:buNone/>
            </a:pPr>
            <a:r>
              <a:rPr lang="en-US" dirty="0"/>
              <a:t>     - Applies to Coding Standards: Not explicitly linked in the provided policy details</a:t>
            </a:r>
          </a:p>
          <a:p>
            <a:pPr marL="0" lvl="0" indent="0" algn="l" rtl="0">
              <a:lnSpc>
                <a:spcPct val="90000"/>
              </a:lnSpc>
              <a:spcBef>
                <a:spcPts val="0"/>
              </a:spcBef>
              <a:spcAft>
                <a:spcPts val="0"/>
              </a:spcAft>
              <a:buClr>
                <a:schemeClr val="lt1"/>
              </a:buClr>
              <a:buSzPts val="2200"/>
              <a:buNone/>
            </a:pPr>
            <a:endParaRPr lang="en-US" dirty="0"/>
          </a:p>
          <a:p>
            <a:pPr marL="228600" lvl="0" indent="-228600" algn="l" rtl="0">
              <a:lnSpc>
                <a:spcPct val="90000"/>
              </a:lnSpc>
              <a:spcBef>
                <a:spcPts val="0"/>
              </a:spcBef>
              <a:spcAft>
                <a:spcPts val="0"/>
              </a:spcAft>
              <a:buClr>
                <a:schemeClr val="lt1"/>
              </a:buClr>
              <a:buSzPts val="2200"/>
              <a:buChar char="•"/>
            </a:pPr>
            <a:r>
              <a:rPr lang="en-US" dirty="0"/>
              <a:t>Architect and Design for Security Policies (Principle 3)</a:t>
            </a:r>
          </a:p>
          <a:p>
            <a:pPr marL="0" lvl="0" indent="0" algn="l" rtl="0">
              <a:lnSpc>
                <a:spcPct val="90000"/>
              </a:lnSpc>
              <a:spcBef>
                <a:spcPts val="0"/>
              </a:spcBef>
              <a:spcAft>
                <a:spcPts val="0"/>
              </a:spcAft>
              <a:buClr>
                <a:schemeClr val="lt1"/>
              </a:buClr>
              <a:buSzPts val="2200"/>
              <a:buNone/>
            </a:pPr>
            <a:r>
              <a:rPr lang="en-US" dirty="0"/>
              <a:t>     - Applies to Coding Standards: STD-008-SCP</a:t>
            </a:r>
          </a:p>
          <a:p>
            <a:pPr marL="0" lvl="0" indent="0" algn="l" rtl="0">
              <a:lnSpc>
                <a:spcPct val="90000"/>
              </a:lnSpc>
              <a:spcBef>
                <a:spcPts val="0"/>
              </a:spcBef>
              <a:spcAft>
                <a:spcPts val="0"/>
              </a:spcAft>
              <a:buClr>
                <a:schemeClr val="lt1"/>
              </a:buClr>
              <a:buSzPts val="2200"/>
              <a:buNone/>
            </a:pPr>
            <a:endParaRPr lang="en-US" dirty="0"/>
          </a:p>
          <a:p>
            <a:pPr marL="228600" lvl="0" indent="-228600" algn="l" rtl="0">
              <a:lnSpc>
                <a:spcPct val="90000"/>
              </a:lnSpc>
              <a:spcBef>
                <a:spcPts val="0"/>
              </a:spcBef>
              <a:spcAft>
                <a:spcPts val="0"/>
              </a:spcAft>
              <a:buClr>
                <a:schemeClr val="lt1"/>
              </a:buClr>
              <a:buSzPts val="2200"/>
              <a:buChar char="•"/>
            </a:pPr>
            <a:r>
              <a:rPr lang="en-US" dirty="0"/>
              <a:t>Keep It Simple (Principle 4)</a:t>
            </a:r>
          </a:p>
          <a:p>
            <a:pPr marL="0" lvl="0" indent="0" algn="l" rtl="0">
              <a:lnSpc>
                <a:spcPct val="90000"/>
              </a:lnSpc>
              <a:spcBef>
                <a:spcPts val="0"/>
              </a:spcBef>
              <a:spcAft>
                <a:spcPts val="0"/>
              </a:spcAft>
              <a:buClr>
                <a:schemeClr val="lt1"/>
              </a:buClr>
              <a:buSzPts val="2200"/>
              <a:buNone/>
            </a:pPr>
            <a:r>
              <a:rPr lang="en-US" dirty="0"/>
              <a:t>     - Applies to Coding Standards: STD-001-DTP, STD-002-DVL</a:t>
            </a:r>
          </a:p>
          <a:p>
            <a:pPr marL="0" lvl="0" indent="0" algn="l" rtl="0">
              <a:lnSpc>
                <a:spcPct val="90000"/>
              </a:lnSpc>
              <a:spcBef>
                <a:spcPts val="0"/>
              </a:spcBef>
              <a:spcAft>
                <a:spcPts val="0"/>
              </a:spcAft>
              <a:buClr>
                <a:schemeClr val="lt1"/>
              </a:buClr>
              <a:buSzPts val="2200"/>
              <a:buNone/>
            </a:pPr>
            <a:endParaRPr lang="en-US" dirty="0"/>
          </a:p>
          <a:p>
            <a:pPr marL="228600" lvl="0" indent="-228600" algn="l" rtl="0">
              <a:lnSpc>
                <a:spcPct val="90000"/>
              </a:lnSpc>
              <a:spcBef>
                <a:spcPts val="0"/>
              </a:spcBef>
              <a:spcAft>
                <a:spcPts val="0"/>
              </a:spcAft>
              <a:buClr>
                <a:schemeClr val="lt1"/>
              </a:buClr>
              <a:buSzPts val="2200"/>
              <a:buChar char="•"/>
            </a:pPr>
            <a:r>
              <a:rPr lang="en-US" dirty="0"/>
              <a:t>Default Deny (Principle 5)</a:t>
            </a:r>
          </a:p>
          <a:p>
            <a:pPr marL="0" lvl="0" indent="0" algn="l" rtl="0">
              <a:lnSpc>
                <a:spcPct val="90000"/>
              </a:lnSpc>
              <a:spcBef>
                <a:spcPts val="0"/>
              </a:spcBef>
              <a:spcAft>
                <a:spcPts val="0"/>
              </a:spcAft>
              <a:buClr>
                <a:schemeClr val="lt1"/>
              </a:buClr>
              <a:buSzPts val="2200"/>
              <a:buNone/>
            </a:pPr>
            <a:r>
              <a:rPr lang="en-US" dirty="0"/>
              <a:t>     - Applies to Coding Standards: STD-003-STR, STD-007-EXC, STD-009-SFO, STD-010-SCP</a:t>
            </a:r>
          </a:p>
          <a:p>
            <a:pPr marL="0" lvl="0" indent="0" algn="l" rtl="0">
              <a:lnSpc>
                <a:spcPct val="90000"/>
              </a:lnSpc>
              <a:spcBef>
                <a:spcPts val="0"/>
              </a:spcBef>
              <a:spcAft>
                <a:spcPts val="0"/>
              </a:spcAft>
              <a:buClr>
                <a:schemeClr val="lt1"/>
              </a:buClr>
              <a:buSzPts val="2200"/>
              <a:buNone/>
            </a:pPr>
            <a:endParaRPr lang="en-US" dirty="0"/>
          </a:p>
          <a:p>
            <a:pPr marL="228600" lvl="0" indent="-228600" algn="l" rtl="0">
              <a:lnSpc>
                <a:spcPct val="90000"/>
              </a:lnSpc>
              <a:spcBef>
                <a:spcPts val="0"/>
              </a:spcBef>
              <a:spcAft>
                <a:spcPts val="0"/>
              </a:spcAft>
              <a:buClr>
                <a:schemeClr val="lt1"/>
              </a:buClr>
              <a:buSzPts val="2200"/>
              <a:buChar char="•"/>
            </a:pPr>
            <a:r>
              <a:rPr lang="en-US" dirty="0"/>
              <a:t>Adhere to the Principle of Least Privilege (Principle 6)</a:t>
            </a:r>
          </a:p>
          <a:p>
            <a:pPr marL="0" lvl="0" indent="0" algn="l" rtl="0">
              <a:lnSpc>
                <a:spcPct val="90000"/>
              </a:lnSpc>
              <a:spcBef>
                <a:spcPts val="0"/>
              </a:spcBef>
              <a:spcAft>
                <a:spcPts val="0"/>
              </a:spcAft>
              <a:buClr>
                <a:schemeClr val="lt1"/>
              </a:buClr>
              <a:buSzPts val="2200"/>
              <a:buNone/>
            </a:pPr>
            <a:r>
              <a:rPr lang="en-US" dirty="0"/>
              <a:t>     - Applies to Coding Standards: STD-005-MPR, STD-006-AST</a:t>
            </a:r>
          </a:p>
          <a:p>
            <a:pPr marL="0" lvl="0" indent="0" algn="l" rtl="0">
              <a:lnSpc>
                <a:spcPct val="90000"/>
              </a:lnSpc>
              <a:spcBef>
                <a:spcPts val="0"/>
              </a:spcBef>
              <a:spcAft>
                <a:spcPts val="0"/>
              </a:spcAft>
              <a:buClr>
                <a:schemeClr val="lt1"/>
              </a:buClr>
              <a:buSzPts val="2200"/>
              <a:buNone/>
            </a:pPr>
            <a:endParaRPr lang="en-US" dirty="0"/>
          </a:p>
          <a:p>
            <a:pPr marL="228600" lvl="0" indent="-228600" algn="l" rtl="0">
              <a:lnSpc>
                <a:spcPct val="90000"/>
              </a:lnSpc>
              <a:spcBef>
                <a:spcPts val="0"/>
              </a:spcBef>
              <a:spcAft>
                <a:spcPts val="0"/>
              </a:spcAft>
              <a:buClr>
                <a:schemeClr val="lt1"/>
              </a:buClr>
              <a:buSzPts val="2200"/>
              <a:buChar char="•"/>
            </a:pPr>
            <a:r>
              <a:rPr lang="en-US" dirty="0"/>
              <a:t>Sanitize Data Sent to Other Systems (Principle 7)</a:t>
            </a:r>
          </a:p>
          <a:p>
            <a:pPr marL="0" lvl="0" indent="0" algn="l" rtl="0">
              <a:lnSpc>
                <a:spcPct val="90000"/>
              </a:lnSpc>
              <a:spcBef>
                <a:spcPts val="0"/>
              </a:spcBef>
              <a:spcAft>
                <a:spcPts val="0"/>
              </a:spcAft>
              <a:buClr>
                <a:schemeClr val="lt1"/>
              </a:buClr>
              <a:buSzPts val="2200"/>
              <a:buNone/>
            </a:pPr>
            <a:r>
              <a:rPr lang="en-US" dirty="0"/>
              <a:t>     - Applies to Coding Standards: STD-010-SCP</a:t>
            </a:r>
          </a:p>
          <a:p>
            <a:pPr marL="0" lvl="0" indent="0" algn="l" rtl="0">
              <a:lnSpc>
                <a:spcPct val="90000"/>
              </a:lnSpc>
              <a:spcBef>
                <a:spcPts val="0"/>
              </a:spcBef>
              <a:spcAft>
                <a:spcPts val="0"/>
              </a:spcAft>
              <a:buClr>
                <a:schemeClr val="lt1"/>
              </a:buClr>
              <a:buSzPts val="2200"/>
              <a:buNone/>
            </a:pPr>
            <a:endParaRPr lang="en-US" dirty="0"/>
          </a:p>
          <a:p>
            <a:pPr marL="228600" lvl="0" indent="-228600" algn="l" rtl="0">
              <a:lnSpc>
                <a:spcPct val="90000"/>
              </a:lnSpc>
              <a:spcBef>
                <a:spcPts val="0"/>
              </a:spcBef>
              <a:spcAft>
                <a:spcPts val="0"/>
              </a:spcAft>
              <a:buClr>
                <a:schemeClr val="lt1"/>
              </a:buClr>
              <a:buSzPts val="2200"/>
              <a:buChar char="•"/>
            </a:pPr>
            <a:r>
              <a:rPr lang="en-US" dirty="0"/>
              <a:t>Practice Defense in Depth (Principle 8)</a:t>
            </a:r>
          </a:p>
          <a:p>
            <a:pPr marL="0" lvl="0" indent="0" algn="l" rtl="0">
              <a:lnSpc>
                <a:spcPct val="90000"/>
              </a:lnSpc>
              <a:spcBef>
                <a:spcPts val="0"/>
              </a:spcBef>
              <a:spcAft>
                <a:spcPts val="0"/>
              </a:spcAft>
              <a:buClr>
                <a:schemeClr val="lt1"/>
              </a:buClr>
              <a:buSzPts val="2200"/>
              <a:buNone/>
            </a:pPr>
            <a:r>
              <a:rPr lang="en-US" dirty="0"/>
              <a:t>     - Applies to Coding Standards: STD-004-SQL, STD-009-SFO</a:t>
            </a:r>
          </a:p>
          <a:p>
            <a:pPr marL="0" lvl="0" indent="0" algn="l" rtl="0">
              <a:lnSpc>
                <a:spcPct val="90000"/>
              </a:lnSpc>
              <a:spcBef>
                <a:spcPts val="0"/>
              </a:spcBef>
              <a:spcAft>
                <a:spcPts val="0"/>
              </a:spcAft>
              <a:buClr>
                <a:schemeClr val="lt1"/>
              </a:buClr>
              <a:buSzPts val="2200"/>
              <a:buNone/>
            </a:pPr>
            <a:endParaRPr lang="en-US" dirty="0"/>
          </a:p>
          <a:p>
            <a:pPr marL="228600" lvl="0" indent="-228600" algn="l" rtl="0">
              <a:lnSpc>
                <a:spcPct val="90000"/>
              </a:lnSpc>
              <a:spcBef>
                <a:spcPts val="0"/>
              </a:spcBef>
              <a:spcAft>
                <a:spcPts val="0"/>
              </a:spcAft>
              <a:buClr>
                <a:schemeClr val="lt1"/>
              </a:buClr>
              <a:buSzPts val="2200"/>
              <a:buChar char="•"/>
            </a:pPr>
            <a:r>
              <a:rPr lang="en-US" dirty="0"/>
              <a:t>Use Effective Quality Assurance Techniques (Principle 9)</a:t>
            </a:r>
          </a:p>
          <a:p>
            <a:pPr marL="0" lvl="0" indent="0" algn="l" rtl="0">
              <a:lnSpc>
                <a:spcPct val="90000"/>
              </a:lnSpc>
              <a:spcBef>
                <a:spcPts val="0"/>
              </a:spcBef>
              <a:spcAft>
                <a:spcPts val="0"/>
              </a:spcAft>
              <a:buClr>
                <a:schemeClr val="lt1"/>
              </a:buClr>
              <a:buSzPts val="2200"/>
              <a:buNone/>
            </a:pPr>
            <a:r>
              <a:rPr lang="en-US" dirty="0"/>
              <a:t>     - Applies to Coding Standards: STD-006-AST</a:t>
            </a:r>
          </a:p>
          <a:p>
            <a:pPr marL="0" lvl="0" indent="0" algn="l" rtl="0">
              <a:lnSpc>
                <a:spcPct val="90000"/>
              </a:lnSpc>
              <a:spcBef>
                <a:spcPts val="0"/>
              </a:spcBef>
              <a:spcAft>
                <a:spcPts val="0"/>
              </a:spcAft>
              <a:buClr>
                <a:schemeClr val="lt1"/>
              </a:buClr>
              <a:buSzPts val="2200"/>
              <a:buNone/>
            </a:pPr>
            <a:endParaRPr lang="en-US" dirty="0"/>
          </a:p>
          <a:p>
            <a:pPr marL="228600" lvl="0" indent="-228600" algn="l" rtl="0">
              <a:lnSpc>
                <a:spcPct val="90000"/>
              </a:lnSpc>
              <a:spcBef>
                <a:spcPts val="0"/>
              </a:spcBef>
              <a:spcAft>
                <a:spcPts val="0"/>
              </a:spcAft>
              <a:buClr>
                <a:schemeClr val="lt1"/>
              </a:buClr>
              <a:buSzPts val="2200"/>
              <a:buChar char="•"/>
            </a:pPr>
            <a:r>
              <a:rPr lang="en-US" dirty="0"/>
              <a:t>Adopt a Secure Coding Standard (Principle 10)</a:t>
            </a:r>
          </a:p>
          <a:p>
            <a:pPr marL="0" lvl="0" indent="0" algn="l" rtl="0">
              <a:lnSpc>
                <a:spcPct val="90000"/>
              </a:lnSpc>
              <a:spcBef>
                <a:spcPts val="0"/>
              </a:spcBef>
              <a:spcAft>
                <a:spcPts val="0"/>
              </a:spcAft>
              <a:buClr>
                <a:schemeClr val="lt1"/>
              </a:buClr>
              <a:buSzPts val="2200"/>
              <a:buNone/>
            </a:pPr>
            <a:r>
              <a:rPr lang="en-US" dirty="0"/>
              <a:t>     - Applies to All Coding Standards</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6461E7C6-99DB-C838-A818-73F5170CC91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605"/>
    </mc:Choice>
    <mc:Fallback>
      <p:transition spd="slow" advTm="31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000"/>
              <a:buAutoNum type="arabicParenR"/>
            </a:pPr>
            <a:r>
              <a:rPr lang="en-US" sz="2000" dirty="0"/>
              <a:t>Data Type</a:t>
            </a:r>
          </a:p>
          <a:p>
            <a:pPr lvl="0" indent="-457200" algn="l" rtl="0">
              <a:lnSpc>
                <a:spcPct val="90000"/>
              </a:lnSpc>
              <a:spcBef>
                <a:spcPts val="0"/>
              </a:spcBef>
              <a:spcAft>
                <a:spcPts val="0"/>
              </a:spcAft>
              <a:buClr>
                <a:schemeClr val="lt1"/>
              </a:buClr>
              <a:buSzPts val="2000"/>
              <a:buAutoNum type="arabicParenR"/>
            </a:pPr>
            <a:r>
              <a:rPr lang="en-US" dirty="0"/>
              <a:t>Data Value</a:t>
            </a:r>
          </a:p>
          <a:p>
            <a:pPr lvl="0" indent="-457200" algn="l" rtl="0">
              <a:lnSpc>
                <a:spcPct val="90000"/>
              </a:lnSpc>
              <a:spcBef>
                <a:spcPts val="0"/>
              </a:spcBef>
              <a:spcAft>
                <a:spcPts val="0"/>
              </a:spcAft>
              <a:buClr>
                <a:schemeClr val="lt1"/>
              </a:buClr>
              <a:buSzPts val="2000"/>
              <a:buAutoNum type="arabicParenR"/>
            </a:pPr>
            <a:r>
              <a:rPr lang="en-US" dirty="0"/>
              <a:t>String Correctness</a:t>
            </a:r>
          </a:p>
          <a:p>
            <a:pPr lvl="0" indent="-457200" algn="l" rtl="0">
              <a:lnSpc>
                <a:spcPct val="90000"/>
              </a:lnSpc>
              <a:spcBef>
                <a:spcPts val="0"/>
              </a:spcBef>
              <a:spcAft>
                <a:spcPts val="0"/>
              </a:spcAft>
              <a:buClr>
                <a:schemeClr val="lt1"/>
              </a:buClr>
              <a:buSzPts val="2000"/>
              <a:buAutoNum type="arabicParenR"/>
            </a:pPr>
            <a:r>
              <a:rPr lang="en-US" dirty="0"/>
              <a:t>SQL Injection</a:t>
            </a:r>
          </a:p>
          <a:p>
            <a:pPr lvl="0" indent="-457200" algn="l" rtl="0">
              <a:lnSpc>
                <a:spcPct val="90000"/>
              </a:lnSpc>
              <a:spcBef>
                <a:spcPts val="0"/>
              </a:spcBef>
              <a:spcAft>
                <a:spcPts val="0"/>
              </a:spcAft>
              <a:buClr>
                <a:schemeClr val="lt1"/>
              </a:buClr>
              <a:buSzPts val="2000"/>
              <a:buAutoNum type="arabicParenR"/>
            </a:pPr>
            <a:r>
              <a:rPr lang="en-US" dirty="0"/>
              <a:t>Memory Protection</a:t>
            </a:r>
          </a:p>
          <a:p>
            <a:pPr lvl="0" indent="-457200" algn="l" rtl="0">
              <a:lnSpc>
                <a:spcPct val="90000"/>
              </a:lnSpc>
              <a:spcBef>
                <a:spcPts val="0"/>
              </a:spcBef>
              <a:spcAft>
                <a:spcPts val="0"/>
              </a:spcAft>
              <a:buClr>
                <a:schemeClr val="lt1"/>
              </a:buClr>
              <a:buSzPts val="2000"/>
              <a:buAutoNum type="arabicParenR"/>
            </a:pPr>
            <a:r>
              <a:rPr lang="en-US" dirty="0"/>
              <a:t>Assertions</a:t>
            </a:r>
          </a:p>
          <a:p>
            <a:pPr lvl="0" indent="-457200" algn="l" rtl="0">
              <a:lnSpc>
                <a:spcPct val="90000"/>
              </a:lnSpc>
              <a:spcBef>
                <a:spcPts val="0"/>
              </a:spcBef>
              <a:spcAft>
                <a:spcPts val="0"/>
              </a:spcAft>
              <a:buClr>
                <a:schemeClr val="lt1"/>
              </a:buClr>
              <a:buSzPts val="2000"/>
              <a:buAutoNum type="arabicParenR"/>
            </a:pPr>
            <a:r>
              <a:rPr lang="en-US" dirty="0"/>
              <a:t>Exceptions</a:t>
            </a:r>
          </a:p>
          <a:p>
            <a:pPr lvl="0" indent="-457200" algn="l" rtl="0">
              <a:lnSpc>
                <a:spcPct val="90000"/>
              </a:lnSpc>
              <a:spcBef>
                <a:spcPts val="0"/>
              </a:spcBef>
              <a:spcAft>
                <a:spcPts val="0"/>
              </a:spcAft>
              <a:buClr>
                <a:schemeClr val="lt1"/>
              </a:buClr>
              <a:buSzPts val="2000"/>
              <a:buAutoNum type="arabicParenR"/>
            </a:pPr>
            <a:r>
              <a:rPr lang="en-US" dirty="0"/>
              <a:t>Secure Cryptography Practices</a:t>
            </a:r>
          </a:p>
          <a:p>
            <a:pPr lvl="0" indent="-457200" algn="l" rtl="0">
              <a:lnSpc>
                <a:spcPct val="90000"/>
              </a:lnSpc>
              <a:spcBef>
                <a:spcPts val="0"/>
              </a:spcBef>
              <a:spcAft>
                <a:spcPts val="0"/>
              </a:spcAft>
              <a:buClr>
                <a:schemeClr val="lt1"/>
              </a:buClr>
              <a:buSzPts val="2000"/>
              <a:buAutoNum type="arabicParenR"/>
            </a:pPr>
            <a:r>
              <a:rPr lang="en-US" dirty="0"/>
              <a:t>Secure File I/O Operations</a:t>
            </a:r>
          </a:p>
          <a:p>
            <a:pPr lvl="0" indent="-457200" algn="l" rtl="0">
              <a:lnSpc>
                <a:spcPct val="90000"/>
              </a:lnSpc>
              <a:spcBef>
                <a:spcPts val="0"/>
              </a:spcBef>
              <a:spcAft>
                <a:spcPts val="0"/>
              </a:spcAft>
              <a:buClr>
                <a:schemeClr val="lt1"/>
              </a:buClr>
              <a:buSzPts val="2000"/>
              <a:buAutoNum type="arabicParenR"/>
            </a:pPr>
            <a:r>
              <a:rPr lang="en-US" dirty="0"/>
              <a:t>Secure Communication Protocols</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Picture 11">
            <a:extLst>
              <a:ext uri="{FF2B5EF4-FFF2-40B4-BE49-F238E27FC236}">
                <a16:creationId xmlns:a16="http://schemas.microsoft.com/office/drawing/2014/main" id="{E16A9D0C-8632-4D86-E6F9-A10303C8B1DD}"/>
              </a:ext>
            </a:extLst>
          </p:cNvPr>
          <p:cNvPicPr>
            <a:picLocks noChangeAspect="1"/>
          </p:cNvPicPr>
          <p:nvPr/>
        </p:nvPicPr>
        <p:blipFill>
          <a:blip r:embed="rId7"/>
          <a:stretch>
            <a:fillRect/>
          </a:stretch>
        </p:blipFill>
        <p:spPr>
          <a:xfrm>
            <a:off x="5619906" y="2057401"/>
            <a:ext cx="6118532" cy="2127801"/>
          </a:xfrm>
          <a:prstGeom prst="rect">
            <a:avLst/>
          </a:prstGeom>
        </p:spPr>
      </p:pic>
      <p:pic>
        <p:nvPicPr>
          <p:cNvPr id="4" name="Audio 3">
            <a:hlinkClick r:id="" action="ppaction://media"/>
            <a:extLst>
              <a:ext uri="{FF2B5EF4-FFF2-40B4-BE49-F238E27FC236}">
                <a16:creationId xmlns:a16="http://schemas.microsoft.com/office/drawing/2014/main" id="{807B968D-8AC0-B5BA-B615-2F8BF429A501}"/>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883"/>
    </mc:Choice>
    <mc:Fallback>
      <p:transition spd="slow" advTm="26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1800" dirty="0"/>
              <a:t>IN REST: Full-Disk Encryption.</a:t>
            </a:r>
          </a:p>
          <a:p>
            <a:pPr marL="228600" lvl="0" indent="-228600" algn="l" rtl="0">
              <a:lnSpc>
                <a:spcPct val="90000"/>
              </a:lnSpc>
              <a:spcBef>
                <a:spcPts val="0"/>
              </a:spcBef>
              <a:spcAft>
                <a:spcPts val="0"/>
              </a:spcAft>
              <a:buClr>
                <a:schemeClr val="lt1"/>
              </a:buClr>
              <a:buSzPts val="2000"/>
              <a:buChar char="•"/>
            </a:pPr>
            <a:endParaRPr lang="en-US" sz="1800" dirty="0"/>
          </a:p>
          <a:p>
            <a:pPr marL="228600" lvl="0" indent="-228600" algn="l" rtl="0">
              <a:lnSpc>
                <a:spcPct val="90000"/>
              </a:lnSpc>
              <a:spcBef>
                <a:spcPts val="0"/>
              </a:spcBef>
              <a:spcAft>
                <a:spcPts val="0"/>
              </a:spcAft>
              <a:buClr>
                <a:schemeClr val="lt1"/>
              </a:buClr>
              <a:buSzPts val="2000"/>
              <a:buChar char="•"/>
            </a:pPr>
            <a:r>
              <a:rPr lang="en-US" sz="1800" dirty="0"/>
              <a:t>AT FLIGHT: Use secure libraries. Use Public Key infrastructure for end-to-end protection. Utilize Data leak prevention built into cloud service.</a:t>
            </a:r>
          </a:p>
          <a:p>
            <a:pPr marL="228600" lvl="0" indent="-228600" algn="l" rtl="0">
              <a:lnSpc>
                <a:spcPct val="90000"/>
              </a:lnSpc>
              <a:spcBef>
                <a:spcPts val="0"/>
              </a:spcBef>
              <a:spcAft>
                <a:spcPts val="0"/>
              </a:spcAft>
              <a:buClr>
                <a:schemeClr val="lt1"/>
              </a:buClr>
              <a:buSzPts val="2000"/>
              <a:buChar char="•"/>
            </a:pPr>
            <a:endParaRPr lang="en-US" sz="1800" dirty="0"/>
          </a:p>
          <a:p>
            <a:pPr marL="228600" lvl="0" indent="-228600" algn="l" rtl="0">
              <a:lnSpc>
                <a:spcPct val="90000"/>
              </a:lnSpc>
              <a:spcBef>
                <a:spcPts val="0"/>
              </a:spcBef>
              <a:spcAft>
                <a:spcPts val="0"/>
              </a:spcAft>
              <a:buClr>
                <a:schemeClr val="lt1"/>
              </a:buClr>
              <a:buSzPts val="2000"/>
              <a:buChar char="•"/>
            </a:pPr>
            <a:r>
              <a:rPr lang="en-US" sz="1800" dirty="0"/>
              <a:t>IN USE: Confirm user roles and identity. Allow access to the tools based on the user roles. User IRM digital rights management. </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9467FBC5-E99D-C060-C729-CD28939EB16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152"/>
    </mc:Choice>
    <mc:Fallback>
      <p:transition spd="slow" advTm="28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 Identifying a user</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Authorization: Determine what resources are available to that user</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Accounting: Monitor and log info about that user and the system</a:t>
            </a:r>
          </a:p>
          <a:p>
            <a:pPr marL="228600" lvl="0" indent="-228600" algn="l" rtl="0">
              <a:lnSpc>
                <a:spcPct val="90000"/>
              </a:lnSpc>
              <a:spcBef>
                <a:spcPts val="0"/>
              </a:spcBef>
              <a:spcAft>
                <a:spcPts val="0"/>
              </a:spcAft>
              <a:buClr>
                <a:schemeClr val="lt1"/>
              </a:buClr>
              <a:buSzPts val="2400"/>
              <a:buChar char="•"/>
            </a:pPr>
            <a:endParaRPr lang="en-US" sz="2400" dirty="0"/>
          </a:p>
          <a:p>
            <a:pPr marL="0" lvl="0" indent="0" algn="l" rtl="0">
              <a:lnSpc>
                <a:spcPct val="90000"/>
              </a:lnSpc>
              <a:spcBef>
                <a:spcPts val="0"/>
              </a:spcBef>
              <a:spcAft>
                <a:spcPts val="0"/>
              </a:spcAft>
              <a:buClr>
                <a:schemeClr val="lt1"/>
              </a:buClr>
              <a:buSzPts val="2400"/>
              <a:buNone/>
            </a:pP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27DBF498-2DE3-70ED-1722-12C24CB63E9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916"/>
    </mc:Choice>
    <mc:Fallback>
      <p:transition spd="slow" advTm="24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 1</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err="1"/>
              <a:t>TestPopBack</a:t>
            </a:r>
            <a:r>
              <a:rPr lang="en-US" dirty="0"/>
              <a:t> : Coding Standard 5 (Secure Memory Management - STD-005-MPR)</a:t>
            </a:r>
          </a:p>
          <a:p>
            <a:pPr marL="0" lvl="0" indent="0" algn="l" rtl="0">
              <a:lnSpc>
                <a:spcPct val="90000"/>
              </a:lnSpc>
              <a:spcBef>
                <a:spcPts val="1000"/>
              </a:spcBef>
              <a:spcAft>
                <a:spcPts val="0"/>
              </a:spcAft>
              <a:buSzPts val="1800"/>
              <a:buNone/>
            </a:pPr>
            <a:r>
              <a:rPr lang="en-US" dirty="0"/>
              <a:t>This test confirms that </a:t>
            </a:r>
            <a:r>
              <a:rPr lang="en-US" dirty="0" err="1"/>
              <a:t>pop_back</a:t>
            </a:r>
            <a:r>
              <a:rPr lang="en-US" dirty="0"/>
              <a:t> effectively removes an element from the collection and that the size of the collection is updated accordingly. This is crucial for preventing access to "freed" memory which could lead to undefined behavior or security issues such as use-after-free vulnerabilities.</a:t>
            </a:r>
          </a:p>
          <a:p>
            <a:pPr marL="0" lvl="0" indent="0" algn="l" rtl="0">
              <a:lnSpc>
                <a:spcPct val="90000"/>
              </a:lnSpc>
              <a:spcBef>
                <a:spcPts val="1000"/>
              </a:spcBef>
              <a:spcAft>
                <a:spcPts val="0"/>
              </a:spcAft>
              <a:buSzPts val="1800"/>
              <a:buNone/>
            </a:pPr>
            <a:br>
              <a:rPr lang="en-US" dirty="0"/>
            </a:br>
            <a:endParaRPr lang="en-US"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Picture 11">
            <a:extLst>
              <a:ext uri="{FF2B5EF4-FFF2-40B4-BE49-F238E27FC236}">
                <a16:creationId xmlns:a16="http://schemas.microsoft.com/office/drawing/2014/main" id="{9E1BE728-18E0-059D-82CF-F86A3D588F65}"/>
              </a:ext>
            </a:extLst>
          </p:cNvPr>
          <p:cNvPicPr>
            <a:picLocks noChangeAspect="1"/>
          </p:cNvPicPr>
          <p:nvPr/>
        </p:nvPicPr>
        <p:blipFill>
          <a:blip r:embed="rId7"/>
          <a:stretch>
            <a:fillRect/>
          </a:stretch>
        </p:blipFill>
        <p:spPr>
          <a:xfrm>
            <a:off x="3617118" y="4564225"/>
            <a:ext cx="4957763" cy="1922783"/>
          </a:xfrm>
          <a:prstGeom prst="rect">
            <a:avLst/>
          </a:prstGeom>
        </p:spPr>
      </p:pic>
      <p:pic>
        <p:nvPicPr>
          <p:cNvPr id="3" name="Audio 2">
            <a:hlinkClick r:id="" action="ppaction://media"/>
            <a:extLst>
              <a:ext uri="{FF2B5EF4-FFF2-40B4-BE49-F238E27FC236}">
                <a16:creationId xmlns:a16="http://schemas.microsoft.com/office/drawing/2014/main" id="{41EA44EB-9F9B-2280-E5D2-087CD3D7A7C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457"/>
    </mc:Choice>
    <mc:Fallback>
      <p:transition spd="slow" advTm="31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AB93A2-2B51-17C7-3460-D959E2012C6C}"/>
              </a:ext>
            </a:extLst>
          </p:cNvPr>
          <p:cNvSpPr>
            <a:spLocks noGrp="1"/>
          </p:cNvSpPr>
          <p:nvPr>
            <p:ph type="body" idx="1"/>
          </p:nvPr>
        </p:nvSpPr>
        <p:spPr/>
        <p:txBody>
          <a:bodyPr/>
          <a:lstStyle/>
          <a:p>
            <a:pPr marL="114300" indent="0">
              <a:buNone/>
            </a:pPr>
            <a:r>
              <a:rPr lang="en-US" dirty="0" err="1"/>
              <a:t>CollectionValueSwapTest</a:t>
            </a:r>
            <a:r>
              <a:rPr lang="en-US" dirty="0"/>
              <a:t> : Coding Standard 5 (Secure Memory Management - STD-005-MPR)</a:t>
            </a:r>
            <a:br>
              <a:rPr lang="en-US" dirty="0"/>
            </a:br>
            <a:r>
              <a:rPr lang="en-US" dirty="0"/>
              <a:t>This test ensures that the swap function works as intended, trading the contents of two collections safely. Proper function of swap is vital in contexts where resources are managed and potential memory corruption needs to be avoided.</a:t>
            </a:r>
          </a:p>
          <a:p>
            <a:pPr marL="114300" indent="0">
              <a:buNone/>
            </a:pPr>
            <a:endParaRPr lang="en-US" dirty="0"/>
          </a:p>
        </p:txBody>
      </p:sp>
      <p:sp>
        <p:nvSpPr>
          <p:cNvPr id="5" name="Google Shape;195;g9504e29505_0_0">
            <a:extLst>
              <a:ext uri="{FF2B5EF4-FFF2-40B4-BE49-F238E27FC236}">
                <a16:creationId xmlns:a16="http://schemas.microsoft.com/office/drawing/2014/main" id="{3698274D-80AC-7A45-355B-6557F050A352}"/>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 2</a:t>
            </a:r>
            <a:endParaRPr dirty="0"/>
          </a:p>
        </p:txBody>
      </p:sp>
      <p:pic>
        <p:nvPicPr>
          <p:cNvPr id="8" name="Picture 7">
            <a:extLst>
              <a:ext uri="{FF2B5EF4-FFF2-40B4-BE49-F238E27FC236}">
                <a16:creationId xmlns:a16="http://schemas.microsoft.com/office/drawing/2014/main" id="{46581CF4-17ED-72B5-6AF8-5E9B7DA1033C}"/>
              </a:ext>
            </a:extLst>
          </p:cNvPr>
          <p:cNvPicPr>
            <a:picLocks noChangeAspect="1"/>
          </p:cNvPicPr>
          <p:nvPr/>
        </p:nvPicPr>
        <p:blipFill>
          <a:blip r:embed="rId4"/>
          <a:stretch>
            <a:fillRect/>
          </a:stretch>
        </p:blipFill>
        <p:spPr>
          <a:xfrm>
            <a:off x="2386608" y="4357995"/>
            <a:ext cx="7418783" cy="1997877"/>
          </a:xfrm>
          <a:prstGeom prst="rect">
            <a:avLst/>
          </a:prstGeom>
        </p:spPr>
      </p:pic>
      <p:pic>
        <p:nvPicPr>
          <p:cNvPr id="4" name="Audio 3">
            <a:hlinkClick r:id="" action="ppaction://media"/>
            <a:extLst>
              <a:ext uri="{FF2B5EF4-FFF2-40B4-BE49-F238E27FC236}">
                <a16:creationId xmlns:a16="http://schemas.microsoft.com/office/drawing/2014/main" id="{026400A4-7072-71F2-4E4D-68975DE839C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42605045"/>
      </p:ext>
    </p:extLst>
  </p:cSld>
  <p:clrMapOvr>
    <a:masterClrMapping/>
  </p:clrMapOvr>
  <mc:AlternateContent xmlns:mc="http://schemas.openxmlformats.org/markup-compatibility/2006">
    <mc:Choice xmlns:p14="http://schemas.microsoft.com/office/powerpoint/2010/main" Requires="p14">
      <p:transition spd="slow" p14:dur="2000" advTm="22511"/>
    </mc:Choice>
    <mc:Fallback>
      <p:transition spd="slow" advTm="22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151</TotalTime>
  <Words>1005</Words>
  <Application>Microsoft Office PowerPoint</Application>
  <PresentationFormat>Widescreen</PresentationFormat>
  <Paragraphs>121</Paragraphs>
  <Slides>17</Slides>
  <Notes>14</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 1</vt:lpstr>
      <vt:lpstr>Unit Test 2</vt:lpstr>
      <vt:lpstr>Unit Test 3</vt:lpstr>
      <vt:lpstr>Unit Test 4</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vinny v</cp:lastModifiedBy>
  <cp:revision>29</cp:revision>
  <dcterms:created xsi:type="dcterms:W3CDTF">2020-08-19T17:59:24Z</dcterms:created>
  <dcterms:modified xsi:type="dcterms:W3CDTF">2024-04-20T22:29:54Z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